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71" r:id="rId11"/>
    <p:sldId id="265" r:id="rId12"/>
    <p:sldId id="269" r:id="rId13"/>
    <p:sldId id="268" r:id="rId14"/>
    <p:sldId id="266" r:id="rId15"/>
  </p:sldIdLst>
  <p:sldSz cx="9144000" cy="6858000" type="screen4x3"/>
  <p:notesSz cx="6881813" cy="100155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E90AA-078B-4D5B-BD52-508A94A638F3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5E06-63A7-45BF-8E25-B19807400F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630616" cy="12985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Муниципальное бюджетное общеобразовательное учреждение</a:t>
            </a:r>
            <a:br>
              <a:rPr lang="ru-RU" sz="2000" dirty="0" smtClean="0"/>
            </a:br>
            <a:r>
              <a:rPr lang="ru-RU" sz="2000" dirty="0" smtClean="0"/>
              <a:t>«Средняя общеобразовательная школа №15»</a:t>
            </a:r>
            <a:br>
              <a:rPr lang="ru-RU" sz="2000" dirty="0" smtClean="0"/>
            </a:br>
            <a:r>
              <a:rPr lang="ru-RU" sz="2000" dirty="0" smtClean="0"/>
              <a:t>г. Каменск-Уральский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2137792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Урок английского языка во 2 классе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«Талисман Олимпийских игр»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100" dirty="0" smtClean="0">
                <a:solidFill>
                  <a:schemeClr val="tx1"/>
                </a:solidFill>
              </a:rPr>
              <a:t>                                                                       Учителя: </a:t>
            </a:r>
            <a:r>
              <a:rPr lang="ru-RU" sz="2100" dirty="0" err="1" smtClean="0">
                <a:solidFill>
                  <a:schemeClr val="tx1"/>
                </a:solidFill>
              </a:rPr>
              <a:t>Кондратина</a:t>
            </a:r>
            <a:r>
              <a:rPr lang="ru-RU" sz="2100" dirty="0" smtClean="0">
                <a:solidFill>
                  <a:schemeClr val="tx1"/>
                </a:solidFill>
              </a:rPr>
              <a:t> С.А.</a:t>
            </a:r>
          </a:p>
          <a:p>
            <a:pPr algn="r"/>
            <a:r>
              <a:rPr lang="ru-RU" sz="2100" dirty="0" err="1" smtClean="0">
                <a:solidFill>
                  <a:schemeClr val="tx1"/>
                </a:solidFill>
              </a:rPr>
              <a:t>Максимчук</a:t>
            </a:r>
            <a:r>
              <a:rPr lang="ru-RU" sz="2100" dirty="0" smtClean="0">
                <a:solidFill>
                  <a:schemeClr val="tx1"/>
                </a:solidFill>
              </a:rPr>
              <a:t> О.Н. </a:t>
            </a:r>
            <a:endParaRPr lang="ru-RU" sz="2100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Света\school_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260648"/>
            <a:ext cx="5760640" cy="1841636"/>
          </a:xfrm>
          <a:prstGeom prst="rect">
            <a:avLst/>
          </a:prstGeom>
          <a:noFill/>
        </p:spPr>
      </p:pic>
      <p:pic>
        <p:nvPicPr>
          <p:cNvPr id="1031" name="Picture 7" descr="http://gorod.tomsk.ru/uploads/37592/1257220271/Olymp_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81128"/>
            <a:ext cx="2328193" cy="158504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Время зарядки</a:t>
            </a:r>
            <a:endParaRPr lang="ru-RU" dirty="0"/>
          </a:p>
        </p:txBody>
      </p:sp>
      <p:pic>
        <p:nvPicPr>
          <p:cNvPr id="4" name="Содержимое 3" descr="36687034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2204864"/>
            <a:ext cx="3456384" cy="27967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931224" cy="836712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Иззи</a:t>
            </a:r>
            <a:r>
              <a:rPr lang="ru-RU" sz="2800" dirty="0" smtClean="0"/>
              <a:t> превращается в различные предметы</a:t>
            </a:r>
            <a:endParaRPr lang="ru-RU" sz="28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64703"/>
            <a:ext cx="6264696" cy="57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092280" y="2636912"/>
            <a:ext cx="1594520" cy="348925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76470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Первичное закрепление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295049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4" descr="F:\DCIM\100KC813\100_57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132856"/>
            <a:ext cx="3528392" cy="26434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139953" y="332656"/>
            <a:ext cx="4546848" cy="504056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/>
              <a:t>Самостоятельная работа в парах</a:t>
            </a:r>
            <a:endParaRPr lang="ru-RU" b="0" dirty="0"/>
          </a:p>
        </p:txBody>
      </p:sp>
      <p:pic>
        <p:nvPicPr>
          <p:cNvPr id="6" name="Picture 3" descr="F:\DCIM\100KC813\100_57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8064" y="1124744"/>
            <a:ext cx="3749040" cy="281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G:\DCIM\100KC813\100_5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17032"/>
            <a:ext cx="3715504" cy="2786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3923928" cy="68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dirty="0" smtClean="0"/>
              <a:t>Домашнее задание</a:t>
            </a:r>
            <a:endParaRPr lang="ru-RU" sz="3600" dirty="0"/>
          </a:p>
        </p:txBody>
      </p:sp>
      <p:pic>
        <p:nvPicPr>
          <p:cNvPr id="5" name="Содержимое 4" descr="t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4464496" cy="325270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52120" y="1268761"/>
            <a:ext cx="3034680" cy="2592288"/>
          </a:xfrm>
        </p:spPr>
        <p:txBody>
          <a:bodyPr/>
          <a:lstStyle/>
          <a:p>
            <a:r>
              <a:rPr lang="ru-RU" dirty="0" smtClean="0"/>
              <a:t>Какой был талисман?</a:t>
            </a:r>
          </a:p>
          <a:p>
            <a:r>
              <a:rPr lang="ru-RU" dirty="0" smtClean="0"/>
              <a:t>Как он выглядел?</a:t>
            </a:r>
          </a:p>
          <a:p>
            <a:r>
              <a:rPr lang="ru-RU" dirty="0" smtClean="0"/>
              <a:t>Как его звали?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077072"/>
            <a:ext cx="5472608" cy="258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99592" y="2982434"/>
            <a:ext cx="756084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260648"/>
            <a:ext cx="8229600" cy="5400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Рефлексия</a:t>
            </a:r>
          </a:p>
          <a:p>
            <a:pPr lvl="0" algn="ctr">
              <a:spcBef>
                <a:spcPct val="0"/>
              </a:spcBef>
            </a:pPr>
            <a:endParaRPr lang="ru-RU" sz="4000" b="1" i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4000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Какую задачу мы сегодня ставили?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4000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Удалось ли решить поставленную задачу?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4000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Что мы узнали об </a:t>
            </a:r>
            <a:r>
              <a:rPr lang="ru-RU" sz="4000" i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Иззи</a:t>
            </a:r>
            <a:r>
              <a:rPr lang="ru-RU" sz="4000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4000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Как мы это узнали?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4000" i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Что было интересного и нового для вас на уроке?</a:t>
            </a:r>
          </a:p>
          <a:p>
            <a:pPr lvl="0">
              <a:spcBef>
                <a:spcPct val="0"/>
              </a:spcBef>
            </a:pPr>
            <a:endParaRPr lang="ru-RU" sz="2800" i="1" noProof="0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000" b="1" i="1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1" i="1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400" b="1" i="1" u="none" strike="noStrike" kern="1200" cap="none" spc="0" normalizeH="0" baseline="0" noProof="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57072114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4509120"/>
            <a:ext cx="1512168" cy="1371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6858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/>
              <a:t>Цели урока: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i="1" dirty="0" err="1" smtClean="0"/>
              <a:t>социокультурный</a:t>
            </a:r>
            <a:r>
              <a:rPr lang="ru-RU" sz="2400" b="1" i="1" dirty="0" smtClean="0"/>
              <a:t> аспект: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формирование представления о символах и талисманах Олимпийских игр</a:t>
            </a:r>
            <a:br>
              <a:rPr lang="ru-RU" sz="2400" dirty="0" smtClean="0"/>
            </a:br>
            <a:r>
              <a:rPr lang="ru-RU" sz="2400" b="1" i="1" dirty="0" smtClean="0"/>
              <a:t>развивающий аспект: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развитие умения использовать в качестве опоры речевые образцы для построения собственных высказываний;</a:t>
            </a:r>
            <a:br>
              <a:rPr lang="ru-RU" sz="2400" dirty="0" smtClean="0"/>
            </a:br>
            <a:r>
              <a:rPr lang="ru-RU" sz="2400" dirty="0" smtClean="0"/>
              <a:t>работать с лингвострановедческим словарем; </a:t>
            </a:r>
            <a:br>
              <a:rPr lang="ru-RU" sz="2400" dirty="0" smtClean="0"/>
            </a:br>
            <a:r>
              <a:rPr lang="ru-RU" sz="2400" dirty="0" smtClean="0"/>
              <a:t>извлекать запрашиваемую информацию из письменного текста;</a:t>
            </a:r>
            <a:br>
              <a:rPr lang="ru-RU" sz="2400" dirty="0" smtClean="0"/>
            </a:br>
            <a:r>
              <a:rPr lang="ru-RU" sz="2400" b="1" dirty="0" smtClean="0"/>
              <a:t>воспитательный аспект: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воспитание любознательности и формирование интереса к участию в спортивных соревнованиях</a:t>
            </a:r>
            <a:br>
              <a:rPr lang="ru-RU" sz="2400" dirty="0" smtClean="0"/>
            </a:br>
            <a:r>
              <a:rPr lang="ru-RU" sz="2400" b="1" dirty="0" smtClean="0"/>
              <a:t>учебный аспект: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формирование грамматических и лексических навыков, навыков интонационного оформления общего вопроса, совершенствование навыков </a:t>
            </a:r>
            <a:r>
              <a:rPr lang="ru-RU" sz="2400" dirty="0" err="1" smtClean="0"/>
              <a:t>аудирования</a:t>
            </a:r>
            <a:r>
              <a:rPr lang="ru-RU" sz="2400" dirty="0" smtClean="0"/>
              <a:t> и чтения по транскрипции.</a:t>
            </a:r>
            <a:br>
              <a:rPr lang="ru-RU" sz="24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53336"/>
            <a:ext cx="8229600" cy="14401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>Планируемый результат: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/>
              <a:t>Личностные умения: </a:t>
            </a:r>
            <a:endParaRPr lang="ru-RU" sz="2200" dirty="0" smtClean="0"/>
          </a:p>
          <a:p>
            <a:r>
              <a:rPr lang="ru-RU" sz="2200" dirty="0" smtClean="0"/>
              <a:t>представление о культуре страны изучаемого языка через знакомство с талисманами Олимпийских игр</a:t>
            </a:r>
          </a:p>
          <a:p>
            <a:pPr>
              <a:buNone/>
            </a:pPr>
            <a:r>
              <a:rPr lang="ru-RU" sz="2200" b="1" dirty="0" smtClean="0"/>
              <a:t>Предметные умения:</a:t>
            </a:r>
          </a:p>
          <a:p>
            <a:r>
              <a:rPr lang="ru-RU" sz="2200" dirty="0" smtClean="0"/>
              <a:t>умение задавать общий вопрос и кратко отвечать на него</a:t>
            </a:r>
          </a:p>
          <a:p>
            <a:r>
              <a:rPr lang="ru-RU" sz="2200" dirty="0" smtClean="0"/>
              <a:t>различать интонационную окраску предложения</a:t>
            </a:r>
          </a:p>
          <a:p>
            <a:pPr>
              <a:buNone/>
            </a:pPr>
            <a:r>
              <a:rPr lang="ru-RU" sz="2200" b="1" dirty="0" err="1" smtClean="0"/>
              <a:t>Метапредметные</a:t>
            </a:r>
            <a:r>
              <a:rPr lang="ru-RU" sz="2200" b="1" dirty="0" smtClean="0"/>
              <a:t> умения:</a:t>
            </a:r>
          </a:p>
          <a:p>
            <a:pPr>
              <a:buNone/>
            </a:pPr>
            <a:endParaRPr lang="ru-RU" sz="22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3573016"/>
          <a:ext cx="8208912" cy="2898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736304"/>
                <a:gridCol w="2736304"/>
              </a:tblGrid>
              <a:tr h="61226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Познавательные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Коммуникативные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Регулятивные</a:t>
                      </a:r>
                      <a:endParaRPr lang="ru-RU" sz="2000" dirty="0"/>
                    </a:p>
                  </a:txBody>
                  <a:tcPr/>
                </a:tc>
              </a:tr>
              <a:tr h="177592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Осуществлять поиск  и выделение необходимой информации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Самостоятельно формулировать познавательную цель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Пользоваться</a:t>
                      </a:r>
                      <a:r>
                        <a:rPr lang="ru-RU" baseline="0" dirty="0" smtClean="0"/>
                        <a:t> опорой: речевым образцом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Задавать вопросы и отвечать на них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Понимать на слух речь учителя по ведению урока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Формулировать учебную задачу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Актуализация знаний</a:t>
            </a:r>
            <a:endParaRPr lang="ru-RU" sz="3200" dirty="0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132856"/>
            <a:ext cx="2304256" cy="20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F:\DCIM\100KC813\100_5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744416" cy="2808312"/>
          </a:xfrm>
          <a:prstGeom prst="rect">
            <a:avLst/>
          </a:prstGeom>
          <a:noFill/>
        </p:spPr>
      </p:pic>
      <p:pic>
        <p:nvPicPr>
          <p:cNvPr id="11" name="Содержимое 10" descr="origina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836712"/>
            <a:ext cx="2445555" cy="2160240"/>
          </a:xfrm>
        </p:spPr>
      </p:pic>
      <p:pic>
        <p:nvPicPr>
          <p:cNvPr id="1026" name="Picture 2" descr="D:\картинки\24da8e2d86.jpg"/>
          <p:cNvPicPr>
            <a:picLocks noChangeAspect="1" noChangeArrowheads="1"/>
          </p:cNvPicPr>
          <p:nvPr/>
        </p:nvPicPr>
        <p:blipFill>
          <a:blip r:embed="rId5" cstate="print"/>
          <a:srcRect l="3316" t="36654" b="12947"/>
          <a:stretch>
            <a:fillRect/>
          </a:stretch>
        </p:blipFill>
        <p:spPr bwMode="auto">
          <a:xfrm>
            <a:off x="323528" y="4077072"/>
            <a:ext cx="2672335" cy="2016224"/>
          </a:xfrm>
          <a:prstGeom prst="rect">
            <a:avLst/>
          </a:prstGeom>
          <a:noFill/>
        </p:spPr>
      </p:pic>
      <p:pic>
        <p:nvPicPr>
          <p:cNvPr id="1027" name="Picture 3" descr="D:\картинки\cc293c6e744897f2ef28412.jpg"/>
          <p:cNvPicPr>
            <a:picLocks noChangeAspect="1" noChangeArrowheads="1"/>
          </p:cNvPicPr>
          <p:nvPr/>
        </p:nvPicPr>
        <p:blipFill>
          <a:blip r:embed="rId6" cstate="print"/>
          <a:srcRect l="2453" t="27532" r="7208" b="6385"/>
          <a:stretch>
            <a:fillRect/>
          </a:stretch>
        </p:blipFill>
        <p:spPr bwMode="auto">
          <a:xfrm>
            <a:off x="4139952" y="3933056"/>
            <a:ext cx="2592288" cy="2273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Постановка учебной задачи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347864" y="764704"/>
            <a:ext cx="5338936" cy="223224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ctr"/>
            <a:r>
              <a:rPr lang="ru-RU" sz="3600" b="1" dirty="0" smtClean="0"/>
              <a:t>Кто такой </a:t>
            </a:r>
            <a:r>
              <a:rPr lang="ru-RU" sz="3600" b="1" dirty="0" err="1" smtClean="0"/>
              <a:t>Иззи</a:t>
            </a:r>
            <a:r>
              <a:rPr lang="ru-RU" sz="3600" b="1" dirty="0" smtClean="0"/>
              <a:t>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40103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>
            <a:off x="5148064" y="2924944"/>
            <a:ext cx="1800200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4005064"/>
            <a:ext cx="403244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вспомнить-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узнать-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научиться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Этап овладения новыми знаниями</a:t>
            </a:r>
            <a:endParaRPr lang="ru-RU" sz="3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7508"/>
          <a:stretch>
            <a:fillRect/>
          </a:stretch>
        </p:blipFill>
        <p:spPr bwMode="auto">
          <a:xfrm>
            <a:off x="395536" y="980728"/>
            <a:ext cx="59690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F:\DCIM\100KC813\100_5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861048"/>
            <a:ext cx="3672408" cy="2754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459482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Сформулируйте правило образования вопросительных предложений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776864" cy="23511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 утвердительных предложениях глагол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is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стоит ….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 вопросительном предложении глагол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is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стоит ….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247" b="4594"/>
          <a:stretch>
            <a:fillRect/>
          </a:stretch>
        </p:blipFill>
        <p:spPr bwMode="auto">
          <a:xfrm>
            <a:off x="1403648" y="188640"/>
            <a:ext cx="626469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41763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Главный символ Олимпийских игр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3640"/>
          <a:stretch>
            <a:fillRect/>
          </a:stretch>
        </p:blipFill>
        <p:spPr bwMode="auto">
          <a:xfrm>
            <a:off x="323528" y="1052736"/>
            <a:ext cx="4464496" cy="428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F:\DCIM\100KC813\100_57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08"/>
            <a:ext cx="4131204" cy="3098403"/>
          </a:xfrm>
          <a:prstGeom prst="rect">
            <a:avLst/>
          </a:prstGeom>
          <a:noFill/>
        </p:spPr>
      </p:pic>
      <p:pic>
        <p:nvPicPr>
          <p:cNvPr id="9" name="Picture 7" descr="http://gorod.tomsk.ru/uploads/37592/1257220271/Olymp_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052736"/>
            <a:ext cx="3384376" cy="230409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Какую часть света представляет </a:t>
            </a:r>
            <a:r>
              <a:rPr lang="ru-RU" sz="3200" dirty="0" err="1" smtClean="0"/>
              <a:t>Иззи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8024" y="1535113"/>
            <a:ext cx="3898776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/>
              <a:t>Izzy</a:t>
            </a:r>
            <a:r>
              <a:rPr lang="en-US" sz="3200" dirty="0" smtClean="0"/>
              <a:t> is from America</a:t>
            </a:r>
            <a:endParaRPr lang="ru-RU" sz="32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31718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9914" r="6108"/>
          <a:stretch>
            <a:fillRect/>
          </a:stretch>
        </p:blipFill>
        <p:spPr bwMode="auto">
          <a:xfrm>
            <a:off x="0" y="5085184"/>
            <a:ext cx="4716016" cy="96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564904"/>
            <a:ext cx="4041775" cy="360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211</Words>
  <Application>Microsoft Office PowerPoint</Application>
  <PresentationFormat>Экран (4:3)</PresentationFormat>
  <Paragraphs>55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бюджетное общеобразовательное учреждение «Средняя общеобразовательная школа №15» г. Каменск-Уральский</vt:lpstr>
      <vt:lpstr>Цели урока: социокультурный аспект: формирование представления о символах и талисманах Олимпийских игр развивающий аспект: развитие умения использовать в качестве опоры речевые образцы для построения собственных высказываний; работать с лингвострановедческим словарем;  извлекать запрашиваемую информацию из письменного текста; воспитательный аспект:  воспитание любознательности и формирование интереса к участию в спортивных соревнованиях учебный аспект:  формирование грамматических и лексических навыков, навыков интонационного оформления общего вопроса, совершенствование навыков аудирования и чтения по транскрипции. </vt:lpstr>
      <vt:lpstr>Планируемый результат:</vt:lpstr>
      <vt:lpstr>Актуализация знаний</vt:lpstr>
      <vt:lpstr>Постановка учебной задачи</vt:lpstr>
      <vt:lpstr>Этап овладения новыми знаниями</vt:lpstr>
      <vt:lpstr>Сформулируйте правило образования вопросительных предложений</vt:lpstr>
      <vt:lpstr>Главный символ Олимпийских игр</vt:lpstr>
      <vt:lpstr>Какую часть света представляет Иззи?</vt:lpstr>
      <vt:lpstr>Время зарядки</vt:lpstr>
      <vt:lpstr>Иззи превращается в различные предметы</vt:lpstr>
      <vt:lpstr>Первичное закрепление</vt:lpstr>
      <vt:lpstr>Домашнее задание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тдл</dc:creator>
  <cp:lastModifiedBy>User</cp:lastModifiedBy>
  <cp:revision>52</cp:revision>
  <dcterms:created xsi:type="dcterms:W3CDTF">2012-12-05T07:18:09Z</dcterms:created>
  <dcterms:modified xsi:type="dcterms:W3CDTF">2017-01-19T09:41:21Z</dcterms:modified>
</cp:coreProperties>
</file>